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21" r:id="rId3"/>
    <p:sldId id="320" r:id="rId4"/>
    <p:sldId id="257" r:id="rId5"/>
    <p:sldId id="258" r:id="rId6"/>
    <p:sldId id="262" r:id="rId7"/>
    <p:sldId id="263" r:id="rId8"/>
    <p:sldId id="314" r:id="rId9"/>
    <p:sldId id="315" r:id="rId10"/>
    <p:sldId id="316" r:id="rId11"/>
    <p:sldId id="317" r:id="rId12"/>
    <p:sldId id="318" r:id="rId13"/>
    <p:sldId id="305" r:id="rId14"/>
    <p:sldId id="306" r:id="rId15"/>
    <p:sldId id="307" r:id="rId16"/>
    <p:sldId id="308" r:id="rId17"/>
    <p:sldId id="319" r:id="rId18"/>
    <p:sldId id="260" r:id="rId19"/>
    <p:sldId id="264" r:id="rId20"/>
    <p:sldId id="268" r:id="rId21"/>
    <p:sldId id="295" r:id="rId22"/>
    <p:sldId id="279" r:id="rId23"/>
    <p:sldId id="272" r:id="rId24"/>
    <p:sldId id="273" r:id="rId25"/>
    <p:sldId id="274" r:id="rId26"/>
    <p:sldId id="288" r:id="rId27"/>
    <p:sldId id="275" r:id="rId28"/>
    <p:sldId id="276" r:id="rId29"/>
    <p:sldId id="278" r:id="rId30"/>
    <p:sldId id="281" r:id="rId31"/>
    <p:sldId id="282" r:id="rId32"/>
    <p:sldId id="284" r:id="rId33"/>
    <p:sldId id="297" r:id="rId34"/>
    <p:sldId id="311" r:id="rId35"/>
    <p:sldId id="312" r:id="rId36"/>
    <p:sldId id="299" r:id="rId37"/>
    <p:sldId id="300" r:id="rId38"/>
    <p:sldId id="313" r:id="rId39"/>
    <p:sldId id="31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11311-CC84-4291-BC33-8AC1D9796264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34E1D-2453-4F66-B7F6-76FA164A5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A313E-1A23-4EAC-9C6D-C0360308FE9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591D4-CC2F-4E62-B518-DF7588936A68}" type="datetimeFigureOut">
              <a:rPr lang="en-US" smtClean="0"/>
              <a:pPr/>
              <a:t>22/09/2010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38B3E-BDB6-4B64-A09C-D62979534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SIZE ESTIMATION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SHRIRAM V. GOSAVI</a:t>
            </a:r>
          </a:p>
          <a:p>
            <a:r>
              <a:rPr lang="en-US" dirty="0" smtClean="0"/>
              <a:t>MODERATED BY: BHARAMBE SIR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error (Bias)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It describes deviations that are not a consequence of chance alone. </a:t>
            </a:r>
          </a:p>
          <a:p>
            <a:pPr lvl="0"/>
            <a:r>
              <a:rPr lang="en-US" dirty="0" smtClean="0"/>
              <a:t>Several factors, including:</a:t>
            </a:r>
          </a:p>
          <a:p>
            <a:pPr lvl="0">
              <a:buNone/>
            </a:pPr>
            <a:r>
              <a:rPr lang="en-US" dirty="0" smtClean="0"/>
              <a:t>		-  Patient selection criteria, might contribute to it. </a:t>
            </a:r>
          </a:p>
          <a:p>
            <a:r>
              <a:rPr lang="en-US" dirty="0" smtClean="0"/>
              <a:t>These factors may not be amenable to measurement, </a:t>
            </a:r>
          </a:p>
          <a:p>
            <a:r>
              <a:rPr lang="en-US" dirty="0" smtClean="0"/>
              <a:t>Removed or reduced by good design and conduct of the experiment. </a:t>
            </a:r>
          </a:p>
          <a:p>
            <a:r>
              <a:rPr lang="en-US" dirty="0" smtClean="0"/>
              <a:t>A strong bias can yield an estimate very far from the true value.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762000"/>
          </a:xfrm>
        </p:spPr>
        <p:txBody>
          <a:bodyPr/>
          <a:lstStyle/>
          <a:p>
            <a:pPr algn="l"/>
            <a:r>
              <a:rPr lang="en-US" sz="3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Validity and Precision (1)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3400" y="1143000"/>
            <a:ext cx="833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chemeClr val="tx2"/>
                </a:solidFill>
                <a:effectLst/>
              </a:rPr>
              <a:t>Fundamental concern: avoidance and/or control of error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tx2"/>
                </a:solidFill>
                <a:effectLst/>
              </a:rPr>
              <a:t>Error = difference between true values and study results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505200" y="2438400"/>
            <a:ext cx="2324100" cy="1143000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algn="ctr" eaLnBrk="0" hangingPunct="0"/>
            <a:r>
              <a:rPr lang="en-US" sz="3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Accuracy</a:t>
            </a:r>
          </a:p>
          <a:p>
            <a:pPr algn="ctr" eaLnBrk="0" hangingPunct="0"/>
            <a:r>
              <a:rPr lang="en-US" sz="2800">
                <a:effectLst/>
              </a:rPr>
              <a:t>= lack of error</a:t>
            </a:r>
            <a:endParaRPr lang="en-US" sz="3600">
              <a:effectLst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981700" y="4038600"/>
            <a:ext cx="2324100" cy="2190750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algn="ctr" eaLnBrk="0" hangingPunct="0"/>
            <a:r>
              <a:rPr lang="en-US" sz="3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Precision</a:t>
            </a:r>
          </a:p>
          <a:p>
            <a:pPr algn="ctr" eaLnBrk="0" hangingPunct="0"/>
            <a:r>
              <a:rPr lang="en-US" sz="2800">
                <a:effectLst/>
              </a:rPr>
              <a:t>= lack of random </a:t>
            </a:r>
          </a:p>
          <a:p>
            <a:pPr algn="ctr" eaLnBrk="0" hangingPunct="0"/>
            <a:r>
              <a:rPr lang="en-US" sz="2800">
                <a:effectLst/>
              </a:rPr>
              <a:t>error</a:t>
            </a:r>
            <a:endParaRPr lang="en-US" sz="3600">
              <a:effectLst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47700" y="4038600"/>
            <a:ext cx="2324100" cy="2305050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algn="ctr" eaLnBrk="0" hangingPunct="0"/>
            <a:r>
              <a:rPr lang="en-US" sz="3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Validity</a:t>
            </a:r>
          </a:p>
          <a:p>
            <a:pPr algn="ctr" eaLnBrk="0" hangingPunct="0"/>
            <a:r>
              <a:rPr lang="en-US" sz="2800">
                <a:effectLst/>
              </a:rPr>
              <a:t>= lack or control of systematic error</a:t>
            </a:r>
            <a:endParaRPr lang="en-US" sz="3600">
              <a:effectLst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2933700" y="3552825"/>
            <a:ext cx="1581150" cy="914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4552950" y="3554413"/>
            <a:ext cx="1428750" cy="9318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933700" y="5248275"/>
            <a:ext cx="3009900" cy="438150"/>
            <a:chOff x="0" y="0"/>
            <a:chExt cx="20002" cy="20000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0" y="868"/>
              <a:ext cx="4054" cy="10449"/>
              <a:chOff x="0" y="0"/>
              <a:chExt cx="20001" cy="20000"/>
            </a:xfrm>
          </p:grpSpPr>
          <p:sp>
            <p:nvSpPr>
              <p:cNvPr id="2060" name="Arc 12"/>
              <p:cNvSpPr>
                <a:spLocks/>
              </p:cNvSpPr>
              <p:nvPr/>
            </p:nvSpPr>
            <p:spPr bwMode="auto">
              <a:xfrm flipH="1">
                <a:off x="0" y="0"/>
                <a:ext cx="7514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Arc 13"/>
              <p:cNvSpPr>
                <a:spLocks/>
              </p:cNvSpPr>
              <p:nvPr/>
            </p:nvSpPr>
            <p:spPr bwMode="auto">
              <a:xfrm>
                <a:off x="9364" y="0"/>
                <a:ext cx="10637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3797" y="9551"/>
              <a:ext cx="4054" cy="10449"/>
              <a:chOff x="-1" y="0"/>
              <a:chExt cx="20001" cy="20000"/>
            </a:xfrm>
          </p:grpSpPr>
          <p:sp>
            <p:nvSpPr>
              <p:cNvPr id="2063" name="Arc 15"/>
              <p:cNvSpPr>
                <a:spLocks/>
              </p:cNvSpPr>
              <p:nvPr/>
            </p:nvSpPr>
            <p:spPr bwMode="auto">
              <a:xfrm flipV="1">
                <a:off x="12486" y="0"/>
                <a:ext cx="7514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Arc 16"/>
              <p:cNvSpPr>
                <a:spLocks/>
              </p:cNvSpPr>
              <p:nvPr/>
            </p:nvSpPr>
            <p:spPr bwMode="auto">
              <a:xfrm flipH="1" flipV="1">
                <a:off x="-1" y="0"/>
                <a:ext cx="10637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7847" y="868"/>
              <a:ext cx="4054" cy="12185"/>
              <a:chOff x="0" y="0"/>
              <a:chExt cx="20001" cy="20000"/>
            </a:xfrm>
          </p:grpSpPr>
          <p:sp>
            <p:nvSpPr>
              <p:cNvPr id="2066" name="Arc 18"/>
              <p:cNvSpPr>
                <a:spLocks/>
              </p:cNvSpPr>
              <p:nvPr/>
            </p:nvSpPr>
            <p:spPr bwMode="auto">
              <a:xfrm flipH="1">
                <a:off x="0" y="0"/>
                <a:ext cx="7514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7" name="Arc 19"/>
              <p:cNvSpPr>
                <a:spLocks/>
              </p:cNvSpPr>
              <p:nvPr/>
            </p:nvSpPr>
            <p:spPr bwMode="auto">
              <a:xfrm>
                <a:off x="9364" y="0"/>
                <a:ext cx="10637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12024" y="8683"/>
              <a:ext cx="4054" cy="10449"/>
              <a:chOff x="4" y="0"/>
              <a:chExt cx="19996" cy="20000"/>
            </a:xfrm>
          </p:grpSpPr>
          <p:sp>
            <p:nvSpPr>
              <p:cNvPr id="2069" name="Arc 21"/>
              <p:cNvSpPr>
                <a:spLocks/>
              </p:cNvSpPr>
              <p:nvPr/>
            </p:nvSpPr>
            <p:spPr bwMode="auto">
              <a:xfrm flipV="1">
                <a:off x="12488" y="0"/>
                <a:ext cx="7512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" name="Arc 22"/>
              <p:cNvSpPr>
                <a:spLocks/>
              </p:cNvSpPr>
              <p:nvPr/>
            </p:nvSpPr>
            <p:spPr bwMode="auto">
              <a:xfrm flipH="1" flipV="1">
                <a:off x="4" y="0"/>
                <a:ext cx="10634" cy="200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15948" y="0"/>
              <a:ext cx="4054" cy="10449"/>
              <a:chOff x="5" y="0"/>
              <a:chExt cx="19996" cy="20002"/>
            </a:xfrm>
          </p:grpSpPr>
          <p:sp>
            <p:nvSpPr>
              <p:cNvPr id="2072" name="Arc 24"/>
              <p:cNvSpPr>
                <a:spLocks/>
              </p:cNvSpPr>
              <p:nvPr/>
            </p:nvSpPr>
            <p:spPr bwMode="auto">
              <a:xfrm flipH="1">
                <a:off x="5" y="0"/>
                <a:ext cx="7512" cy="2000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3" name="Arc 25"/>
              <p:cNvSpPr>
                <a:spLocks/>
              </p:cNvSpPr>
              <p:nvPr/>
            </p:nvSpPr>
            <p:spPr bwMode="auto">
              <a:xfrm>
                <a:off x="9367" y="0"/>
                <a:ext cx="10634" cy="2000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pPr algn="l"/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Validity and Precision (2)</a:t>
            </a: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933450" y="1876425"/>
            <a:ext cx="2286000" cy="2362200"/>
          </a:xfrm>
          <a:prstGeom prst="ellipse">
            <a:avLst/>
          </a:prstGeom>
          <a:solidFill>
            <a:srgbClr val="CCFFFF"/>
          </a:solidFill>
          <a:ln w="381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4762500" y="1873250"/>
            <a:ext cx="2286000" cy="2363788"/>
          </a:xfrm>
          <a:prstGeom prst="ellipse">
            <a:avLst/>
          </a:prstGeom>
          <a:solidFill>
            <a:srgbClr val="CCFFFF"/>
          </a:solidFill>
          <a:ln w="381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1924050" y="3019425"/>
            <a:ext cx="209550" cy="1905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5829300" y="3019425"/>
            <a:ext cx="209550" cy="1905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1676400" y="2212975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1314450" y="28892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305050" y="3271838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5391150" y="2366963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6172200" y="2708275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5410200" y="33083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6362700" y="40703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9" name="Oval 15"/>
          <p:cNvSpPr>
            <a:spLocks noChangeArrowheads="1"/>
          </p:cNvSpPr>
          <p:nvPr/>
        </p:nvSpPr>
        <p:spPr bwMode="auto">
          <a:xfrm>
            <a:off x="5981700" y="33083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0" name="Oval 16"/>
          <p:cNvSpPr>
            <a:spLocks noChangeArrowheads="1"/>
          </p:cNvSpPr>
          <p:nvPr/>
        </p:nvSpPr>
        <p:spPr bwMode="auto">
          <a:xfrm>
            <a:off x="4876800" y="27749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1" name="Oval 17"/>
          <p:cNvSpPr>
            <a:spLocks noChangeArrowheads="1"/>
          </p:cNvSpPr>
          <p:nvPr/>
        </p:nvSpPr>
        <p:spPr bwMode="auto">
          <a:xfrm>
            <a:off x="6400800" y="33464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2" name="Oval 18"/>
          <p:cNvSpPr>
            <a:spLocks noChangeArrowheads="1"/>
          </p:cNvSpPr>
          <p:nvPr/>
        </p:nvSpPr>
        <p:spPr bwMode="auto">
          <a:xfrm>
            <a:off x="6400800" y="2174875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5067300" y="3727450"/>
            <a:ext cx="152400" cy="111125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2057400" y="3114675"/>
            <a:ext cx="3810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3390900" y="2571750"/>
            <a:ext cx="1238250" cy="51593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eaLnBrk="0" hangingPunct="0"/>
            <a:r>
              <a:rPr lang="en-US" sz="2600" b="1">
                <a:effectLst/>
              </a:rPr>
              <a:t>validity</a:t>
            </a:r>
            <a:endParaRPr lang="en-US" sz="1200" b="1">
              <a:effectLst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flipH="1" flipV="1">
            <a:off x="2095500" y="3267075"/>
            <a:ext cx="1790700" cy="1181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3162300" y="4238625"/>
            <a:ext cx="1657350" cy="1009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eaLnBrk="0" hangingPunct="0"/>
            <a:r>
              <a:rPr lang="en-US" sz="2800">
                <a:effectLst/>
              </a:rPr>
              <a:t>target estimator</a:t>
            </a:r>
            <a:endParaRPr lang="en-US" sz="1200">
              <a:effectLst/>
            </a:endParaRPr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 flipH="1" flipV="1">
            <a:off x="6096000" y="3267075"/>
            <a:ext cx="1790700" cy="1181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6858000" y="4124325"/>
            <a:ext cx="1657350" cy="1009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eaLnBrk="0" hangingPunct="0"/>
            <a:r>
              <a:rPr lang="en-US" sz="2800">
                <a:effectLst/>
              </a:rPr>
              <a:t>actual estimator</a:t>
            </a:r>
            <a:endParaRPr lang="en-US" sz="1200">
              <a:effectLst/>
            </a:endParaRPr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4286250" y="1333500"/>
            <a:ext cx="1143000" cy="1047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4362450" y="1371600"/>
            <a:ext cx="2038350" cy="838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 flipH="1">
            <a:off x="1905000" y="1352550"/>
            <a:ext cx="2324100" cy="762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3829050" y="1143000"/>
            <a:ext cx="1276350" cy="590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eaLnBrk="0" hangingPunct="0"/>
            <a:r>
              <a:rPr lang="en-US" sz="2600" b="1">
                <a:effectLst/>
              </a:rPr>
              <a:t>results</a:t>
            </a:r>
            <a:endParaRPr lang="en-US" sz="2600">
              <a:effectLst/>
            </a:endParaRP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 flipV="1">
            <a:off x="914400" y="5867400"/>
            <a:ext cx="2286000" cy="28575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 flipV="1">
            <a:off x="4762500" y="5867400"/>
            <a:ext cx="2324100" cy="28575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1314450" y="5972175"/>
            <a:ext cx="1638300" cy="533400"/>
          </a:xfrm>
          <a:prstGeom prst="rect">
            <a:avLst/>
          </a:prstGeom>
          <a:solidFill>
            <a:srgbClr val="CCFFFF"/>
          </a:solidFill>
          <a:ln w="50800">
            <a:noFill/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algn="ctr" eaLnBrk="0" hangingPunct="0"/>
            <a:r>
              <a:rPr lang="en-US" sz="2600" b="1">
                <a:effectLst/>
              </a:rPr>
              <a:t>Precision</a:t>
            </a:r>
            <a:endParaRPr lang="en-US" sz="1200">
              <a:effectLst/>
            </a:endParaRP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5124450" y="5972175"/>
            <a:ext cx="1695450" cy="533400"/>
          </a:xfrm>
          <a:prstGeom prst="rect">
            <a:avLst/>
          </a:prstGeom>
          <a:solidFill>
            <a:srgbClr val="CCFFFF"/>
          </a:solidFill>
          <a:ln w="50800">
            <a:noFill/>
            <a:miter lim="800000"/>
            <a:headEnd/>
            <a:tailEnd/>
          </a:ln>
          <a:effectLst/>
        </p:spPr>
        <p:txBody>
          <a:bodyPr lIns="38100" tIns="38100" rIns="38100" bIns="38100"/>
          <a:lstStyle/>
          <a:p>
            <a:pPr algn="ctr" eaLnBrk="0" hangingPunct="0"/>
            <a:r>
              <a:rPr lang="en-US" sz="2600" b="1">
                <a:effectLst/>
              </a:rPr>
              <a:t>Precision</a:t>
            </a:r>
            <a:endParaRPr lang="en-US" sz="12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Any possibility of errors?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our decision is based on the sample we chose from the population, there is a possibility that we make a wrong decision</a:t>
            </a:r>
          </a:p>
          <a:p>
            <a:r>
              <a:rPr lang="en-US" dirty="0" smtClean="0"/>
              <a:t>A type I error occurs when Null hypothesis is rejected when it is in fact true </a:t>
            </a:r>
          </a:p>
          <a:p>
            <a:r>
              <a:rPr lang="en-US" dirty="0" smtClean="0"/>
              <a:t>A type II error occurs when Null hypothesis</a:t>
            </a:r>
            <a:r>
              <a:rPr lang="en-US" baseline="-25000" dirty="0" smtClean="0"/>
              <a:t> </a:t>
            </a:r>
            <a:r>
              <a:rPr lang="en-US" dirty="0" smtClean="0"/>
              <a:t>is not rejected when it is false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possible results of any hypothesis test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981200"/>
          <a:ext cx="8763000" cy="4495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50"/>
                <a:gridCol w="2190750"/>
                <a:gridCol w="2190750"/>
                <a:gridCol w="2190750"/>
              </a:tblGrid>
              <a:tr h="146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Researcher’s </a:t>
                      </a: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Decision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751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Reality of hypothesis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Accepted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Rejected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009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True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Correct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Power = (1-Beta)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Type I error (or) alpha error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1010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False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Type II error (or) beta error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Correct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Type I error / </a:t>
            </a:r>
            <a:r>
              <a:rPr lang="el-GR" dirty="0" smtClean="0"/>
              <a:t>α</a:t>
            </a:r>
            <a:r>
              <a:rPr lang="en-US" dirty="0" smtClean="0"/>
              <a:t>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probability of making a error is called as level of significance  i.e. consider as 0.05 (5%). </a:t>
            </a:r>
          </a:p>
          <a:p>
            <a:r>
              <a:rPr lang="en-US" dirty="0" smtClean="0"/>
              <a:t>For computing the sample size its specification in terms of </a:t>
            </a:r>
            <a:r>
              <a:rPr lang="en-US" dirty="0" err="1" smtClean="0"/>
              <a:t>Zα</a:t>
            </a:r>
            <a:r>
              <a:rPr lang="en-US" dirty="0" smtClean="0"/>
              <a:t> is required. </a:t>
            </a:r>
          </a:p>
          <a:p>
            <a:r>
              <a:rPr lang="en-US" dirty="0" smtClean="0"/>
              <a:t>The quantity </a:t>
            </a:r>
            <a:r>
              <a:rPr lang="en-US" dirty="0" err="1" smtClean="0"/>
              <a:t>Zα</a:t>
            </a:r>
            <a:r>
              <a:rPr lang="en-US" dirty="0" smtClean="0"/>
              <a:t> is a value from the standard normal distribution corresponding to α</a:t>
            </a:r>
          </a:p>
          <a:p>
            <a:pPr lvl="0"/>
            <a:r>
              <a:rPr lang="en-US" dirty="0" smtClean="0"/>
              <a:t> </a:t>
            </a:r>
            <a:r>
              <a:rPr lang="en-US" b="1" dirty="0" smtClean="0"/>
              <a:t>Sample size is inversely proportional to type I error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Type II error / </a:t>
            </a:r>
            <a:r>
              <a:rPr lang="el-GR" dirty="0" smtClean="0"/>
              <a:t>β</a:t>
            </a:r>
            <a:r>
              <a:rPr lang="en-US" dirty="0" smtClean="0"/>
              <a:t>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computing the sample size its specification in terms of </a:t>
            </a:r>
            <a:r>
              <a:rPr lang="en-US" dirty="0" err="1" smtClean="0"/>
              <a:t>Zb</a:t>
            </a:r>
            <a:r>
              <a:rPr lang="en-US" dirty="0" smtClean="0"/>
              <a:t> is required. </a:t>
            </a:r>
          </a:p>
          <a:p>
            <a:r>
              <a:rPr lang="en-US" dirty="0" smtClean="0"/>
              <a:t>The quantity </a:t>
            </a:r>
            <a:r>
              <a:rPr lang="en-US" dirty="0" err="1" smtClean="0"/>
              <a:t>Zb</a:t>
            </a:r>
            <a:r>
              <a:rPr lang="en-US" dirty="0" smtClean="0"/>
              <a:t> is a value from the standard normal distribution corresponding to β</a:t>
            </a:r>
          </a:p>
          <a:p>
            <a:r>
              <a:rPr lang="en-US" dirty="0" smtClean="0"/>
              <a:t> A type II error is frequently due to small sample sizes</a:t>
            </a:r>
          </a:p>
          <a:p>
            <a:r>
              <a:rPr lang="en-US" dirty="0" smtClean="0"/>
              <a:t>The exact probability of a type II error is generally unknown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Power of the study:</a:t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11200" dirty="0" smtClean="0">
                <a:latin typeface="+mj-lt"/>
              </a:rPr>
              <a:t>Probability that the test will correctly identify a significant difference or effect or association  in  sample should one exist in the population </a:t>
            </a:r>
          </a:p>
          <a:p>
            <a:pPr>
              <a:lnSpc>
                <a:spcPct val="120000"/>
              </a:lnSpc>
            </a:pPr>
            <a:r>
              <a:rPr lang="en-US" sz="11200" dirty="0" smtClean="0">
                <a:latin typeface="+mj-lt"/>
              </a:rPr>
              <a:t>1- </a:t>
            </a:r>
            <a:r>
              <a:rPr lang="el-GR" sz="11200" dirty="0" smtClean="0">
                <a:latin typeface="+mj-lt"/>
              </a:rPr>
              <a:t>β</a:t>
            </a:r>
            <a:r>
              <a:rPr lang="en-US" sz="11200" dirty="0" smtClean="0">
                <a:latin typeface="+mj-lt"/>
              </a:rPr>
              <a:t> corresponds to sensitivity of a diagnostic test, i.e.  probability of making a positive diagnosis when  disease is present</a:t>
            </a:r>
          </a:p>
          <a:p>
            <a:pPr>
              <a:lnSpc>
                <a:spcPct val="120000"/>
              </a:lnSpc>
            </a:pPr>
            <a:r>
              <a:rPr lang="en-US" sz="11200" b="1" dirty="0" smtClean="0">
                <a:latin typeface="+mj-lt"/>
              </a:rPr>
              <a:t>Thus, sample size directly related to the power of  study.</a:t>
            </a:r>
            <a:endParaRPr lang="en-US" sz="1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sz="11200" dirty="0" smtClean="0">
                <a:latin typeface="+mj-lt"/>
              </a:rPr>
              <a:t>A well designed trial should have a power of at least 0.8</a:t>
            </a:r>
          </a:p>
          <a:p>
            <a:pPr>
              <a:lnSpc>
                <a:spcPct val="120000"/>
              </a:lnSpc>
              <a:buNone/>
            </a:pPr>
            <a:endParaRPr lang="en-US" sz="5100" b="1" dirty="0" smtClean="0">
              <a:latin typeface="+mj-lt"/>
            </a:endParaRPr>
          </a:p>
          <a:p>
            <a:pPr>
              <a:lnSpc>
                <a:spcPct val="120000"/>
              </a:lnSpc>
              <a:buNone/>
            </a:pPr>
            <a:endParaRPr lang="el-GR" sz="5100" dirty="0" smtClean="0">
              <a:latin typeface="+mj-lt"/>
            </a:endParaRPr>
          </a:p>
          <a:p>
            <a:pPr>
              <a:lnSpc>
                <a:spcPct val="120000"/>
              </a:lnSpc>
              <a:buNone/>
            </a:pPr>
            <a:r>
              <a:rPr lang="en-US" sz="5100" dirty="0" smtClean="0">
                <a:latin typeface="+mj-lt"/>
              </a:rPr>
              <a:t> </a:t>
            </a:r>
          </a:p>
          <a:p>
            <a:pPr>
              <a:lnSpc>
                <a:spcPct val="80000"/>
              </a:lnSpc>
            </a:pPr>
            <a:endParaRPr lang="en-US" sz="33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sz="2600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Effect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It should represent smallest difference that would be of clinical or biological significance.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effect size is increased, the type II error </a:t>
            </a:r>
            <a:r>
              <a:rPr lang="en-US" dirty="0" smtClean="0"/>
              <a:t>decreases</a:t>
            </a:r>
          </a:p>
          <a:p>
            <a:pPr lvl="1"/>
            <a:r>
              <a:rPr lang="en-US" dirty="0" smtClean="0"/>
              <a:t>A large sample size is needed for detection of a minute difference. </a:t>
            </a:r>
          </a:p>
          <a:p>
            <a:pPr lvl="1"/>
            <a:r>
              <a:rPr lang="en-US" b="1" dirty="0" smtClean="0"/>
              <a:t>Thus, the sample size is inversely related to the effect size.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Variability of the measurement:  </a:t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variability of measurements is reflected by the standard deviation or the variance.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higher the standard deviation, larger sample size is required. </a:t>
            </a:r>
          </a:p>
          <a:p>
            <a:pPr lvl="1"/>
            <a:r>
              <a:rPr lang="en-US" b="1" dirty="0" smtClean="0"/>
              <a:t>Thus, sample size is directly related to the SD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What is sample size? &amp; </a:t>
            </a:r>
          </a:p>
          <a:p>
            <a:pPr>
              <a:buNone/>
            </a:pPr>
            <a:r>
              <a:rPr lang="en-US" sz="3600" dirty="0" smtClean="0"/>
              <a:t>	Why it required?</a:t>
            </a:r>
          </a:p>
          <a:p>
            <a:r>
              <a:rPr lang="en-US" sz="3600" dirty="0" smtClean="0"/>
              <a:t>Practical issues in determining sample sizes</a:t>
            </a:r>
          </a:p>
          <a:p>
            <a:r>
              <a:rPr lang="en-US" sz="3600" dirty="0" smtClean="0"/>
              <a:t>Determining sample size</a:t>
            </a:r>
          </a:p>
          <a:p>
            <a:r>
              <a:rPr lang="en-US" sz="3600" dirty="0" smtClean="0"/>
              <a:t>Sample size  calculation by different ways</a:t>
            </a:r>
          </a:p>
          <a:p>
            <a:r>
              <a:rPr lang="en-US" sz="3600" dirty="0" smtClean="0"/>
              <a:t>Sample size estimation for descriptive  studies</a:t>
            </a:r>
          </a:p>
          <a:p>
            <a:r>
              <a:rPr lang="en-US" sz="3600" dirty="0" smtClean="0"/>
              <a:t>Sample size estimation for hypothesis testing</a:t>
            </a:r>
          </a:p>
          <a:p>
            <a:r>
              <a:rPr lang="en-US" sz="3600" dirty="0" smtClean="0"/>
              <a:t>Summary </a:t>
            </a:r>
          </a:p>
          <a:p>
            <a:r>
              <a:rPr lang="en-US" sz="3600" dirty="0" smtClean="0"/>
              <a:t>References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Problems in Medical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Estimation: </a:t>
            </a:r>
            <a:r>
              <a:rPr lang="en-US" dirty="0" smtClean="0"/>
              <a:t>(Prevalence/Descriptive Study)</a:t>
            </a:r>
          </a:p>
          <a:p>
            <a:pPr>
              <a:buNone/>
            </a:pPr>
            <a:r>
              <a:rPr lang="en-US" dirty="0" smtClean="0"/>
              <a:t>		- Given proportion of prevalence</a:t>
            </a:r>
          </a:p>
          <a:p>
            <a:pPr>
              <a:buNone/>
            </a:pPr>
            <a:r>
              <a:rPr lang="en-US" dirty="0" smtClean="0"/>
              <a:t>		- Given mean &amp; standard deviation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Testing hypothesis: </a:t>
            </a:r>
            <a:r>
              <a:rPr lang="en-US" dirty="0" smtClean="0"/>
              <a:t>(Cohort/Case Control/Clinical Trial)</a:t>
            </a:r>
          </a:p>
          <a:p>
            <a:pPr>
              <a:buNone/>
            </a:pPr>
            <a:r>
              <a:rPr lang="en-US" dirty="0" smtClean="0"/>
              <a:t>		- Given two proportion or incidence rates</a:t>
            </a:r>
          </a:p>
          <a:p>
            <a:pPr>
              <a:buNone/>
            </a:pPr>
            <a:r>
              <a:rPr lang="en-US" dirty="0" smtClean="0"/>
              <a:t>		- Given two group means and standard 	 	deviations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SAMPLE SIZE  CALCULATION BY DIFFERENT WAYS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use of Formulae</a:t>
            </a:r>
          </a:p>
          <a:p>
            <a:r>
              <a:rPr lang="en-US" dirty="0" smtClean="0"/>
              <a:t>Computer Soft wares</a:t>
            </a:r>
          </a:p>
          <a:p>
            <a:pPr lvl="0"/>
            <a:r>
              <a:rPr lang="en-US" dirty="0"/>
              <a:t>Readymade tables,</a:t>
            </a:r>
          </a:p>
          <a:p>
            <a:r>
              <a:rPr lang="en-US" dirty="0" err="1"/>
              <a:t>Nomograms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	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r>
              <a:rPr lang="en-US" dirty="0" smtClean="0"/>
              <a:t>				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Formulae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 &amp;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 Problems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2"/>
          <p:cNvSpPr>
            <a:spLocks noChangeArrowheads="1"/>
          </p:cNvSpPr>
          <p:nvPr/>
        </p:nvSpPr>
        <p:spPr bwMode="auto">
          <a:xfrm>
            <a:off x="2938463" y="304800"/>
            <a:ext cx="3352800" cy="685800"/>
          </a:xfrm>
          <a:prstGeom prst="flowChartAlternateProcess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dirty="0">
                <a:solidFill>
                  <a:srgbClr val="FFFFCC"/>
                </a:solidFill>
              </a:rPr>
              <a:t>Sample size</a:t>
            </a:r>
          </a:p>
        </p:txBody>
      </p:sp>
      <p:sp>
        <p:nvSpPr>
          <p:cNvPr id="1031" name="AutoShape 3"/>
          <p:cNvSpPr>
            <a:spLocks noChangeArrowheads="1"/>
          </p:cNvSpPr>
          <p:nvPr/>
        </p:nvSpPr>
        <p:spPr bwMode="auto">
          <a:xfrm>
            <a:off x="652463" y="1295400"/>
            <a:ext cx="2514600" cy="762000"/>
          </a:xfrm>
          <a:prstGeom prst="flowChartOffpageConnector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FFFF99"/>
                </a:solidFill>
              </a:rPr>
              <a:t>Quantitative</a:t>
            </a:r>
          </a:p>
        </p:txBody>
      </p:sp>
      <p:sp>
        <p:nvSpPr>
          <p:cNvPr id="1032" name="AutoShape 4"/>
          <p:cNvSpPr>
            <a:spLocks noChangeArrowheads="1"/>
          </p:cNvSpPr>
          <p:nvPr/>
        </p:nvSpPr>
        <p:spPr bwMode="auto">
          <a:xfrm>
            <a:off x="5757863" y="1295400"/>
            <a:ext cx="2438400" cy="762000"/>
          </a:xfrm>
          <a:prstGeom prst="flowChartOffpageConnector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FFFF99"/>
                </a:solidFill>
              </a:rPr>
              <a:t>Qualitative</a:t>
            </a:r>
          </a:p>
        </p:txBody>
      </p:sp>
      <p:sp>
        <p:nvSpPr>
          <p:cNvPr id="1033" name="laptop"/>
          <p:cNvSpPr>
            <a:spLocks noEditPoints="1" noChangeArrowheads="1"/>
          </p:cNvSpPr>
          <p:nvPr/>
        </p:nvSpPr>
        <p:spPr bwMode="auto">
          <a:xfrm>
            <a:off x="5334000" y="2971800"/>
            <a:ext cx="3581400" cy="1905000"/>
          </a:xfrm>
          <a:custGeom>
            <a:avLst/>
            <a:gdLst>
              <a:gd name="T0" fmla="*/ 557438 w 21600"/>
              <a:gd name="T1" fmla="*/ 0 h 21600"/>
              <a:gd name="T2" fmla="*/ 557438 w 21600"/>
              <a:gd name="T3" fmla="*/ 632619 h 21600"/>
              <a:gd name="T4" fmla="*/ 3038719 w 21600"/>
              <a:gd name="T5" fmla="*/ 0 h 21600"/>
              <a:gd name="T6" fmla="*/ 3038719 w 21600"/>
              <a:gd name="T7" fmla="*/ 632619 h 21600"/>
              <a:gd name="T8" fmla="*/ 1790700 w 21600"/>
              <a:gd name="T9" fmla="*/ 0 h 21600"/>
              <a:gd name="T10" fmla="*/ 1790700 w 21600"/>
              <a:gd name="T11" fmla="*/ 1905000 h 21600"/>
              <a:gd name="T12" fmla="*/ 0 w 21600"/>
              <a:gd name="T13" fmla="*/ 1905000 h 21600"/>
              <a:gd name="T14" fmla="*/ 3581400 w 21600"/>
              <a:gd name="T15" fmla="*/ 1905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laptop"/>
          <p:cNvSpPr>
            <a:spLocks noEditPoints="1" noChangeArrowheads="1"/>
          </p:cNvSpPr>
          <p:nvPr/>
        </p:nvSpPr>
        <p:spPr bwMode="auto">
          <a:xfrm>
            <a:off x="533400" y="2895600"/>
            <a:ext cx="3090863" cy="2133600"/>
          </a:xfrm>
          <a:custGeom>
            <a:avLst/>
            <a:gdLst>
              <a:gd name="T0" fmla="*/ 481087 w 21600"/>
              <a:gd name="T1" fmla="*/ 0 h 21600"/>
              <a:gd name="T2" fmla="*/ 481087 w 21600"/>
              <a:gd name="T3" fmla="*/ 708533 h 21600"/>
              <a:gd name="T4" fmla="*/ 2622512 w 21600"/>
              <a:gd name="T5" fmla="*/ 0 h 21600"/>
              <a:gd name="T6" fmla="*/ 2622512 w 21600"/>
              <a:gd name="T7" fmla="*/ 708533 h 21600"/>
              <a:gd name="T8" fmla="*/ 1545432 w 21600"/>
              <a:gd name="T9" fmla="*/ 0 h 21600"/>
              <a:gd name="T10" fmla="*/ 1545432 w 21600"/>
              <a:gd name="T11" fmla="*/ 2133600 h 21600"/>
              <a:gd name="T12" fmla="*/ 0 w 21600"/>
              <a:gd name="T13" fmla="*/ 2133600 h 21600"/>
              <a:gd name="T14" fmla="*/ 3090863 w 21600"/>
              <a:gd name="T15" fmla="*/ 21336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FEF0FA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Rectangle 9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8" name="Rectangle 10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9" name="Rectangle 11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0" name="Rectangle 12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1" name="Rectangle 13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2" name="Rectangle 14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3" name="Rectangle 15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6"/>
          <p:cNvGraphicFramePr>
            <a:graphicFrameLocks noChangeAspect="1"/>
          </p:cNvGraphicFramePr>
          <p:nvPr/>
        </p:nvGraphicFramePr>
        <p:xfrm>
          <a:off x="1143000" y="2971800"/>
          <a:ext cx="1828800" cy="1254125"/>
        </p:xfrm>
        <a:graphic>
          <a:graphicData uri="http://schemas.openxmlformats.org/presentationml/2006/ole">
            <p:oleObj spid="_x0000_s1026" name="Equation" r:id="rId3" imgW="672840" imgH="520560" progId="Equation.3">
              <p:embed/>
            </p:oleObj>
          </a:graphicData>
        </a:graphic>
      </p:graphicFrame>
      <p:sp>
        <p:nvSpPr>
          <p:cNvPr id="1044" name="Rectangle 17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5" name="Rectangle 18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7" name="Object 19"/>
          <p:cNvGraphicFramePr>
            <a:graphicFrameLocks noChangeAspect="1"/>
          </p:cNvGraphicFramePr>
          <p:nvPr/>
        </p:nvGraphicFramePr>
        <p:xfrm>
          <a:off x="2114550" y="4556125"/>
          <a:ext cx="265113" cy="1098550"/>
        </p:xfrm>
        <a:graphic>
          <a:graphicData uri="http://schemas.openxmlformats.org/presentationml/2006/ole">
            <p:oleObj spid="_x0000_s1027" name="Equation" r:id="rId4" imgW="114120" imgH="431640" progId="Equation.3">
              <p:embed/>
            </p:oleObj>
          </a:graphicData>
        </a:graphic>
      </p:graphicFrame>
      <p:sp>
        <p:nvSpPr>
          <p:cNvPr id="1046" name="Rectangle 20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7" name="Rectangle 21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8" name="Object 22"/>
          <p:cNvGraphicFramePr>
            <a:graphicFrameLocks noChangeAspect="1"/>
          </p:cNvGraphicFramePr>
          <p:nvPr/>
        </p:nvGraphicFramePr>
        <p:xfrm>
          <a:off x="6019800" y="3124200"/>
          <a:ext cx="2254250" cy="1066800"/>
        </p:xfrm>
        <a:graphic>
          <a:graphicData uri="http://schemas.openxmlformats.org/presentationml/2006/ole">
            <p:oleObj spid="_x0000_s1028" name="Equation" r:id="rId5" imgW="914400" imgH="419040" progId="Equation.3">
              <p:embed/>
            </p:oleObj>
          </a:graphicData>
        </a:graphic>
      </p:graphicFrame>
      <p:sp>
        <p:nvSpPr>
          <p:cNvPr id="1048" name="Rectangle 23"/>
          <p:cNvSpPr>
            <a:spLocks noChangeArrowheads="1"/>
          </p:cNvSpPr>
          <p:nvPr/>
        </p:nvSpPr>
        <p:spPr bwMode="auto">
          <a:xfrm>
            <a:off x="-185738" y="828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9" name="Rectangle 24"/>
          <p:cNvSpPr>
            <a:spLocks noChangeArrowheads="1"/>
          </p:cNvSpPr>
          <p:nvPr/>
        </p:nvSpPr>
        <p:spPr bwMode="auto">
          <a:xfrm>
            <a:off x="-185738" y="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-185738" y="800100"/>
            <a:ext cx="9144001" cy="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5" name="AutoShape 31"/>
          <p:cNvSpPr>
            <a:spLocks noChangeArrowheads="1"/>
          </p:cNvSpPr>
          <p:nvPr/>
        </p:nvSpPr>
        <p:spPr bwMode="auto">
          <a:xfrm rot="2054522">
            <a:off x="6367463" y="533400"/>
            <a:ext cx="1066800" cy="457200"/>
          </a:xfrm>
          <a:prstGeom prst="curvedDownArrow">
            <a:avLst>
              <a:gd name="adj1" fmla="val 46667"/>
              <a:gd name="adj2" fmla="val 93333"/>
              <a:gd name="adj3" fmla="val 33333"/>
            </a:avLst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auto">
          <a:xfrm rot="6993903">
            <a:off x="1985963" y="495300"/>
            <a:ext cx="838200" cy="457200"/>
          </a:xfrm>
          <a:prstGeom prst="curvedUpArrow">
            <a:avLst>
              <a:gd name="adj1" fmla="val 36667"/>
              <a:gd name="adj2" fmla="val 73333"/>
              <a:gd name="adj3" fmla="val 33333"/>
            </a:avLst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4144963" y="1054100"/>
            <a:ext cx="838200" cy="5842000"/>
          </a:xfrm>
          <a:custGeom>
            <a:avLst/>
            <a:gdLst>
              <a:gd name="T0" fmla="*/ 392 w 528"/>
              <a:gd name="T1" fmla="*/ 8 h 3680"/>
              <a:gd name="T2" fmla="*/ 56 w 528"/>
              <a:gd name="T3" fmla="*/ 1736 h 3680"/>
              <a:gd name="T4" fmla="*/ 440 w 528"/>
              <a:gd name="T5" fmla="*/ 2360 h 3680"/>
              <a:gd name="T6" fmla="*/ 248 w 528"/>
              <a:gd name="T7" fmla="*/ 3416 h 3680"/>
              <a:gd name="T8" fmla="*/ 248 w 528"/>
              <a:gd name="T9" fmla="*/ 3512 h 3680"/>
              <a:gd name="T10" fmla="*/ 488 w 528"/>
              <a:gd name="T11" fmla="*/ 2408 h 3680"/>
              <a:gd name="T12" fmla="*/ 8 w 528"/>
              <a:gd name="T13" fmla="*/ 1784 h 3680"/>
              <a:gd name="T14" fmla="*/ 392 w 528"/>
              <a:gd name="T15" fmla="*/ 8 h 36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28"/>
              <a:gd name="T25" fmla="*/ 0 h 3680"/>
              <a:gd name="T26" fmla="*/ 528 w 528"/>
              <a:gd name="T27" fmla="*/ 3680 h 36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28" h="3680">
                <a:moveTo>
                  <a:pt x="392" y="8"/>
                </a:moveTo>
                <a:cubicBezTo>
                  <a:pt x="400" y="0"/>
                  <a:pt x="48" y="1344"/>
                  <a:pt x="56" y="1736"/>
                </a:cubicBezTo>
                <a:cubicBezTo>
                  <a:pt x="64" y="2128"/>
                  <a:pt x="408" y="2080"/>
                  <a:pt x="440" y="2360"/>
                </a:cubicBezTo>
                <a:cubicBezTo>
                  <a:pt x="472" y="2640"/>
                  <a:pt x="280" y="3224"/>
                  <a:pt x="248" y="3416"/>
                </a:cubicBezTo>
                <a:cubicBezTo>
                  <a:pt x="216" y="3608"/>
                  <a:pt x="208" y="3680"/>
                  <a:pt x="248" y="3512"/>
                </a:cubicBezTo>
                <a:cubicBezTo>
                  <a:pt x="288" y="3344"/>
                  <a:pt x="528" y="2696"/>
                  <a:pt x="488" y="2408"/>
                </a:cubicBezTo>
                <a:cubicBezTo>
                  <a:pt x="448" y="2120"/>
                  <a:pt x="16" y="2184"/>
                  <a:pt x="8" y="1784"/>
                </a:cubicBezTo>
                <a:cubicBezTo>
                  <a:pt x="0" y="1384"/>
                  <a:pt x="384" y="16"/>
                  <a:pt x="392" y="8"/>
                </a:cubicBezTo>
                <a:close/>
              </a:path>
            </a:pathLst>
          </a:cu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Descriptive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When proportion is the parameter of our study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sz="4200" b="1" i="1" dirty="0"/>
              <a:t>n = Z</a:t>
            </a:r>
            <a:r>
              <a:rPr lang="en-US" sz="4200" b="1" i="1" baseline="30000" dirty="0"/>
              <a:t>2</a:t>
            </a:r>
            <a:r>
              <a:rPr lang="en-US" sz="4200" b="1" i="1" baseline="-25000" dirty="0"/>
              <a:t>α</a:t>
            </a:r>
            <a:r>
              <a:rPr lang="en-US" sz="4200" b="1" i="1" baseline="30000" dirty="0"/>
              <a:t> </a:t>
            </a:r>
            <a:r>
              <a:rPr lang="en-US" sz="4200" b="1" i="1" dirty="0"/>
              <a:t>* p * q/d</a:t>
            </a:r>
            <a:r>
              <a:rPr lang="en-US" sz="4200" b="1" i="1" baseline="30000" dirty="0"/>
              <a:t>2</a:t>
            </a:r>
            <a:endParaRPr lang="en-US" sz="4200" dirty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r>
              <a:rPr lang="en-US" dirty="0" smtClean="0"/>
              <a:t>	where </a:t>
            </a:r>
          </a:p>
          <a:p>
            <a:pPr>
              <a:buNone/>
            </a:pPr>
            <a:r>
              <a:rPr lang="en-US" dirty="0" smtClean="0"/>
              <a:t>	z = standardized normal deviate (Z value)</a:t>
            </a:r>
          </a:p>
          <a:p>
            <a:pPr>
              <a:buNone/>
            </a:pPr>
            <a:r>
              <a:rPr lang="en-US" dirty="0" smtClean="0"/>
              <a:t>	p = Proportion or prevalence of interest (from pilot study or literature survey) expressed in percentage form</a:t>
            </a:r>
          </a:p>
          <a:p>
            <a:pPr>
              <a:buNone/>
            </a:pPr>
            <a:r>
              <a:rPr lang="en-US" dirty="0" smtClean="0"/>
              <a:t>	q = 100-p</a:t>
            </a:r>
          </a:p>
          <a:p>
            <a:pPr>
              <a:buNone/>
            </a:pPr>
            <a:r>
              <a:rPr lang="en-US" dirty="0" smtClean="0"/>
              <a:t>	d = clinically expected variation (precision)		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From a pilot study it was reported that among headache patients 28% had vascular headache. It was decided to have 95% CI and 10% variability in the estimated 28%. How many patients are necessary to conduct the study.</a:t>
            </a:r>
          </a:p>
          <a:p>
            <a:pPr algn="ctr">
              <a:buNone/>
            </a:pPr>
            <a:r>
              <a:rPr lang="en-US" dirty="0" smtClean="0"/>
              <a:t>	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53904" t="51392" r="23648" b="10416"/>
          <a:stretch>
            <a:fillRect/>
          </a:stretch>
        </p:blipFill>
        <p:spPr bwMode="auto">
          <a:xfrm>
            <a:off x="4953000" y="42672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 = 28%, q = 72%</a:t>
            </a:r>
          </a:p>
          <a:p>
            <a:pPr algn="ctr">
              <a:buNone/>
            </a:pPr>
            <a:r>
              <a:rPr lang="en-US" dirty="0" smtClean="0"/>
              <a:t>	Z</a:t>
            </a:r>
            <a:r>
              <a:rPr lang="el-GR" dirty="0" smtClean="0"/>
              <a:t> α</a:t>
            </a:r>
            <a:r>
              <a:rPr lang="en-US" dirty="0" smtClean="0"/>
              <a:t> = 1.96 for </a:t>
            </a:r>
            <a:r>
              <a:rPr lang="el-GR" dirty="0" smtClean="0"/>
              <a:t>α</a:t>
            </a:r>
            <a:r>
              <a:rPr lang="en-US" dirty="0" smtClean="0"/>
              <a:t> at 0.05</a:t>
            </a:r>
          </a:p>
          <a:p>
            <a:pPr algn="ctr">
              <a:buNone/>
            </a:pPr>
            <a:r>
              <a:rPr lang="en-US" dirty="0" smtClean="0"/>
              <a:t>d = 10% of 28% = 2.8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		</a:t>
            </a:r>
            <a:r>
              <a:rPr lang="en-US" b="1" dirty="0" smtClean="0"/>
              <a:t>n = (1.96)</a:t>
            </a:r>
            <a:r>
              <a:rPr lang="en-US" b="1" baseline="30000" dirty="0" smtClean="0"/>
              <a:t>2 </a:t>
            </a:r>
            <a:r>
              <a:rPr lang="en-US" b="1" dirty="0" smtClean="0"/>
              <a:t>* 28* 72 /(2.8)</a:t>
            </a:r>
            <a:r>
              <a:rPr lang="en-US" b="1" baseline="30000" dirty="0" smtClean="0"/>
              <a:t>2 </a:t>
            </a:r>
            <a:r>
              <a:rPr lang="en-US" b="1" dirty="0" smtClean="0"/>
              <a:t>= 987.8</a:t>
            </a:r>
          </a:p>
          <a:p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1696" t="47920" r="54880" b="11992"/>
          <a:stretch>
            <a:fillRect/>
          </a:stretch>
        </p:blipFill>
        <p:spPr bwMode="auto">
          <a:xfrm>
            <a:off x="381000" y="1676400"/>
            <a:ext cx="175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B. When mean is the parameter of our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		n = </a:t>
            </a:r>
            <a:r>
              <a:rPr lang="en-US" b="1" i="1" dirty="0" smtClean="0"/>
              <a:t>Z</a:t>
            </a:r>
            <a:r>
              <a:rPr lang="en-US" b="1" i="1" baseline="30000" dirty="0" smtClean="0"/>
              <a:t>2</a:t>
            </a:r>
            <a:r>
              <a:rPr lang="el-GR" dirty="0" smtClean="0"/>
              <a:t>α</a:t>
            </a:r>
            <a:r>
              <a:rPr lang="en-US" dirty="0" smtClean="0"/>
              <a:t>* S</a:t>
            </a:r>
            <a:r>
              <a:rPr lang="en-US" baseline="30000" dirty="0" smtClean="0"/>
              <a:t>2</a:t>
            </a:r>
            <a:r>
              <a:rPr lang="en-US" dirty="0" smtClean="0"/>
              <a:t>/d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r>
              <a:rPr lang="en-US" dirty="0" smtClean="0"/>
              <a:t>Where </a:t>
            </a:r>
          </a:p>
          <a:p>
            <a:pPr>
              <a:buNone/>
            </a:pPr>
            <a:r>
              <a:rPr lang="en-US" dirty="0" smtClean="0"/>
              <a:t>Z = Standardized Normal Deviate (Z value)</a:t>
            </a:r>
          </a:p>
          <a:p>
            <a:pPr>
              <a:buNone/>
            </a:pPr>
            <a:r>
              <a:rPr lang="en-US" dirty="0" smtClean="0"/>
              <a:t>S = Sample standard deviation</a:t>
            </a:r>
          </a:p>
          <a:p>
            <a:pPr>
              <a:buNone/>
            </a:pPr>
            <a:r>
              <a:rPr lang="en-US" dirty="0" smtClean="0"/>
              <a:t>d = Clinically expected variation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In a Health survey of school children it is found that the mean hemoglobin level of 55 boys is 10.2/100 ml with a standard deviation of 2.1 &amp; Clinically meaningful difference is 0.8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Mean = 10.2</a:t>
            </a:r>
          </a:p>
          <a:p>
            <a:pPr>
              <a:buNone/>
            </a:pPr>
            <a:r>
              <a:rPr lang="en-US" dirty="0" smtClean="0"/>
              <a:t>	Standard Deviation = 2.1</a:t>
            </a:r>
          </a:p>
          <a:p>
            <a:pPr>
              <a:buNone/>
            </a:pPr>
            <a:r>
              <a:rPr lang="en-US" dirty="0" smtClean="0"/>
              <a:t>	Z</a:t>
            </a:r>
            <a:r>
              <a:rPr lang="el-GR" dirty="0" smtClean="0"/>
              <a:t> α</a:t>
            </a:r>
            <a:r>
              <a:rPr lang="en-US" dirty="0" smtClean="0"/>
              <a:t> = 1.96 for </a:t>
            </a:r>
            <a:r>
              <a:rPr lang="el-GR" dirty="0" smtClean="0"/>
              <a:t>α</a:t>
            </a:r>
            <a:r>
              <a:rPr lang="en-US" dirty="0" smtClean="0"/>
              <a:t> at 0.05</a:t>
            </a:r>
          </a:p>
          <a:p>
            <a:pPr>
              <a:buNone/>
            </a:pPr>
            <a:r>
              <a:rPr lang="en-US" dirty="0" smtClean="0"/>
              <a:t>	d = 0.8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/>
              <a:t>n = (1.96)</a:t>
            </a:r>
            <a:r>
              <a:rPr lang="en-US" b="1" baseline="30000" dirty="0" smtClean="0"/>
              <a:t>2</a:t>
            </a:r>
            <a:r>
              <a:rPr lang="en-US" b="1" dirty="0" smtClean="0"/>
              <a:t> * 2.1</a:t>
            </a:r>
            <a:r>
              <a:rPr lang="en-US" b="1" baseline="30000" dirty="0" smtClean="0"/>
              <a:t>2</a:t>
            </a:r>
            <a:r>
              <a:rPr lang="en-US" b="1" dirty="0" smtClean="0"/>
              <a:t>/(0.8)</a:t>
            </a:r>
            <a:r>
              <a:rPr lang="en-US" b="1" baseline="30000" dirty="0" smtClean="0"/>
              <a:t>2 </a:t>
            </a:r>
            <a:r>
              <a:rPr lang="en-US" b="1" dirty="0" smtClean="0"/>
              <a:t>= 26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Testing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			Formulae</a:t>
            </a:r>
          </a:p>
          <a:p>
            <a:pPr>
              <a:buNone/>
            </a:pPr>
            <a:r>
              <a:rPr lang="en-US" dirty="0" smtClean="0"/>
              <a:t>					&amp;</a:t>
            </a:r>
          </a:p>
          <a:p>
            <a:pPr>
              <a:buNone/>
            </a:pPr>
            <a:r>
              <a:rPr lang="en-US" dirty="0" smtClean="0"/>
              <a:t>				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SAMPLE SIZE? &amp; WHY IT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Sample size means “n”</a:t>
            </a:r>
            <a:endParaRPr lang="en-US" dirty="0" smtClean="0"/>
          </a:p>
          <a:p>
            <a:pPr lvl="0"/>
            <a:r>
              <a:rPr lang="en-US" dirty="0" smtClean="0"/>
              <a:t>After planning for any research it is important to know that how many subjects should be included in their study i.e. </a:t>
            </a:r>
            <a:r>
              <a:rPr lang="en-US" b="1" dirty="0" smtClean="0"/>
              <a:t>sample size </a:t>
            </a:r>
            <a:r>
              <a:rPr lang="en-US" dirty="0" smtClean="0"/>
              <a:t>&amp; how these subjects should be selected (</a:t>
            </a:r>
            <a:r>
              <a:rPr lang="en-US" b="1" dirty="0" smtClean="0"/>
              <a:t>sampling methods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If a study does not have an optimum sample size, the significance of the results in reality (true differences) may not be detected. </a:t>
            </a:r>
          </a:p>
          <a:p>
            <a:r>
              <a:rPr lang="en-US" dirty="0" smtClean="0"/>
              <a:t>This implies that the study would lack power to detect the significance of differences because of inadequate sample size.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mean is the parameter of our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n = (Z</a:t>
            </a:r>
            <a:r>
              <a:rPr lang="el-GR" baseline="-25000" dirty="0" smtClean="0"/>
              <a:t>α</a:t>
            </a:r>
            <a:r>
              <a:rPr lang="en-US" baseline="-25000" dirty="0" smtClean="0"/>
              <a:t> +</a:t>
            </a:r>
            <a:r>
              <a:rPr lang="en-US" dirty="0" smtClean="0"/>
              <a:t> Z</a:t>
            </a:r>
            <a:r>
              <a:rPr lang="el-GR" baseline="-25000" dirty="0" smtClean="0"/>
              <a:t>β</a:t>
            </a:r>
            <a:r>
              <a:rPr lang="en-US" dirty="0" smtClean="0"/>
              <a:t>)</a:t>
            </a:r>
            <a:r>
              <a:rPr lang="en-US" baseline="30000" dirty="0" smtClean="0"/>
              <a:t>2 </a:t>
            </a:r>
            <a:r>
              <a:rPr lang="en-US" dirty="0" smtClean="0"/>
              <a:t>*S</a:t>
            </a:r>
            <a:r>
              <a:rPr lang="en-US" baseline="30000" dirty="0" smtClean="0"/>
              <a:t> 2</a:t>
            </a:r>
            <a:r>
              <a:rPr lang="en-US" dirty="0" smtClean="0"/>
              <a:t> * 2/d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r>
              <a:rPr lang="en-US" dirty="0" smtClean="0"/>
              <a:t>Where</a:t>
            </a:r>
          </a:p>
          <a:p>
            <a:pPr>
              <a:buNone/>
            </a:pPr>
            <a:r>
              <a:rPr lang="en-US" dirty="0" smtClean="0"/>
              <a:t>Z</a:t>
            </a:r>
            <a:r>
              <a:rPr lang="el-GR" baseline="-25000" dirty="0" smtClean="0"/>
              <a:t>α</a:t>
            </a:r>
            <a:r>
              <a:rPr lang="en-US" dirty="0" smtClean="0"/>
              <a:t> = Z value for </a:t>
            </a:r>
            <a:r>
              <a:rPr lang="el-GR" dirty="0" smtClean="0"/>
              <a:t>α</a:t>
            </a:r>
            <a:r>
              <a:rPr lang="en-US" dirty="0" smtClean="0"/>
              <a:t> error</a:t>
            </a:r>
          </a:p>
          <a:p>
            <a:pPr>
              <a:buNone/>
            </a:pPr>
            <a:r>
              <a:rPr lang="en-US" dirty="0" smtClean="0"/>
              <a:t>Z</a:t>
            </a:r>
            <a:r>
              <a:rPr lang="el-GR" baseline="-25000" dirty="0" smtClean="0"/>
              <a:t>β</a:t>
            </a:r>
            <a:r>
              <a:rPr lang="en-US" baseline="-25000" dirty="0" smtClean="0"/>
              <a:t> </a:t>
            </a:r>
            <a:r>
              <a:rPr lang="en-US" dirty="0" smtClean="0"/>
              <a:t>= Z value for </a:t>
            </a:r>
            <a:r>
              <a:rPr lang="el-GR" dirty="0" smtClean="0"/>
              <a:t>β</a:t>
            </a:r>
            <a:r>
              <a:rPr lang="en-US" dirty="0" smtClean="0"/>
              <a:t> error</a:t>
            </a:r>
          </a:p>
          <a:p>
            <a:pPr>
              <a:buNone/>
            </a:pPr>
            <a:r>
              <a:rPr lang="en-US" dirty="0" smtClean="0"/>
              <a:t>S = Common standard deviation between two groups</a:t>
            </a:r>
          </a:p>
          <a:p>
            <a:pPr>
              <a:buNone/>
            </a:pPr>
            <a:r>
              <a:rPr lang="en-US" dirty="0" smtClean="0"/>
              <a:t>d = Clinically meaningful difference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Quantitative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investigator compares the change in blood pressure due to placebo with that due to a drug. If the investigator is looking for a difference between groups of 5 mmHg, then with a between – subject, SD as 10 mmHg, how many patients should he recruit?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53904" t="51392" r="23648" b="10416"/>
          <a:stretch>
            <a:fillRect/>
          </a:stretch>
        </p:blipFill>
        <p:spPr bwMode="auto">
          <a:xfrm>
            <a:off x="6096000" y="47244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 = (Z</a:t>
            </a:r>
            <a:r>
              <a:rPr lang="el-GR" baseline="-25000" dirty="0" smtClean="0"/>
              <a:t>α</a:t>
            </a:r>
            <a:r>
              <a:rPr lang="en-US" baseline="-25000" dirty="0" smtClean="0"/>
              <a:t> +</a:t>
            </a:r>
            <a:r>
              <a:rPr lang="en-US" dirty="0" smtClean="0"/>
              <a:t> Z</a:t>
            </a:r>
            <a:r>
              <a:rPr lang="el-GR" baseline="-25000" dirty="0" smtClean="0"/>
              <a:t>β</a:t>
            </a:r>
            <a:r>
              <a:rPr lang="en-US" dirty="0" smtClean="0"/>
              <a:t>)</a:t>
            </a:r>
            <a:r>
              <a:rPr lang="en-US" baseline="30000" dirty="0" smtClean="0"/>
              <a:t>2 </a:t>
            </a:r>
            <a:r>
              <a:rPr lang="en-US" dirty="0" smtClean="0"/>
              <a:t>*S</a:t>
            </a:r>
            <a:r>
              <a:rPr lang="en-US" baseline="30000" dirty="0" smtClean="0"/>
              <a:t> 2</a:t>
            </a:r>
            <a:r>
              <a:rPr lang="en-US" dirty="0" smtClean="0"/>
              <a:t> * 2/d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r>
              <a:rPr lang="en-US" dirty="0" smtClean="0"/>
              <a:t>Z</a:t>
            </a:r>
            <a:r>
              <a:rPr lang="el-GR" baseline="-25000" dirty="0" smtClean="0"/>
              <a:t>α</a:t>
            </a:r>
            <a:r>
              <a:rPr lang="en-US" baseline="-25000" dirty="0" smtClean="0"/>
              <a:t> = 1.96 at </a:t>
            </a:r>
            <a:r>
              <a:rPr lang="el-GR" baseline="-25000" dirty="0" smtClean="0"/>
              <a:t>α</a:t>
            </a:r>
            <a:r>
              <a:rPr lang="en-US" baseline="-25000" dirty="0" smtClean="0"/>
              <a:t> = 5%</a:t>
            </a:r>
          </a:p>
          <a:p>
            <a:pPr>
              <a:buNone/>
            </a:pPr>
            <a:r>
              <a:rPr lang="en-US" dirty="0" smtClean="0"/>
              <a:t>Z</a:t>
            </a:r>
            <a:r>
              <a:rPr lang="el-GR" baseline="-25000" dirty="0" smtClean="0"/>
              <a:t>β</a:t>
            </a:r>
            <a:r>
              <a:rPr lang="en-US" baseline="-25000" dirty="0" smtClean="0"/>
              <a:t> = 1.28 at </a:t>
            </a:r>
            <a:r>
              <a:rPr lang="el-GR" baseline="-25000" dirty="0" smtClean="0"/>
              <a:t>β</a:t>
            </a:r>
            <a:r>
              <a:rPr lang="en-US" baseline="-25000" dirty="0" smtClean="0"/>
              <a:t> = 10%</a:t>
            </a:r>
          </a:p>
          <a:p>
            <a:pPr>
              <a:buNone/>
            </a:pPr>
            <a:r>
              <a:rPr lang="en-US" baseline="-25000" dirty="0" smtClean="0"/>
              <a:t>S = 10</a:t>
            </a:r>
          </a:p>
          <a:p>
            <a:pPr>
              <a:buNone/>
            </a:pPr>
            <a:r>
              <a:rPr lang="en-US" dirty="0" smtClean="0"/>
              <a:t>d = 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Hence, n = 85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533401"/>
            <a:ext cx="8440737" cy="1142999"/>
          </a:xfrm>
        </p:spPr>
        <p:txBody>
          <a:bodyPr/>
          <a:lstStyle/>
          <a:p>
            <a:r>
              <a:rPr lang="en-US" sz="3200" dirty="0" smtClean="0"/>
              <a:t>When Proportion is the parameter of our study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534400" cy="428148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Formula: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	</a:t>
            </a:r>
            <a:r>
              <a:rPr lang="en-US" sz="2400" dirty="0" smtClean="0">
                <a:cs typeface="Times New Roman" pitchFamily="18" charset="0"/>
              </a:rPr>
              <a:t>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  = Z</a:t>
            </a:r>
            <a:r>
              <a:rPr lang="en-US" sz="2400" baseline="30000" dirty="0" smtClean="0">
                <a:cs typeface="Times New Roman" pitchFamily="18" charset="0"/>
              </a:rPr>
              <a:t>2</a:t>
            </a:r>
            <a:r>
              <a:rPr lang="en-US" sz="1600" dirty="0" smtClean="0">
                <a:cs typeface="Courier New" pitchFamily="49" charset="0"/>
              </a:rPr>
              <a:t>α</a:t>
            </a:r>
            <a:r>
              <a:rPr lang="en-US" sz="2400" dirty="0" smtClean="0">
                <a:cs typeface="Times New Roman" pitchFamily="18" charset="0"/>
              </a:rPr>
              <a:t>[P</a:t>
            </a:r>
            <a:r>
              <a:rPr lang="en-US" sz="2400" baseline="-30000" dirty="0" smtClean="0">
                <a:cs typeface="Times New Roman" pitchFamily="18" charset="0"/>
              </a:rPr>
              <a:t>1</a:t>
            </a:r>
            <a:r>
              <a:rPr lang="en-US" sz="2400" dirty="0" smtClean="0">
                <a:cs typeface="Times New Roman" pitchFamily="18" charset="0"/>
              </a:rPr>
              <a:t>(1-P</a:t>
            </a:r>
            <a:r>
              <a:rPr lang="en-US" sz="2400" baseline="-30000" dirty="0" smtClean="0">
                <a:cs typeface="Times New Roman" pitchFamily="18" charset="0"/>
              </a:rPr>
              <a:t>1</a:t>
            </a:r>
            <a:r>
              <a:rPr lang="en-US" sz="2400" dirty="0" smtClean="0">
                <a:cs typeface="Times New Roman" pitchFamily="18" charset="0"/>
              </a:rPr>
              <a:t>)  + P</a:t>
            </a:r>
            <a:r>
              <a:rPr lang="en-US" sz="2400" baseline="-30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(1-P</a:t>
            </a:r>
            <a:r>
              <a:rPr lang="en-US" sz="2400" baseline="-30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)]/d</a:t>
            </a:r>
            <a:r>
              <a:rPr lang="en-US" sz="2400" baseline="30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		</a:t>
            </a:r>
            <a:r>
              <a:rPr lang="en-US" sz="2400" i="1" dirty="0" smtClean="0">
                <a:cs typeface="Times New Roman" pitchFamily="18" charset="0"/>
              </a:rPr>
              <a:t>where,</a:t>
            </a:r>
          </a:p>
          <a:p>
            <a:pPr eaLnBrk="1" hangingPunct="1">
              <a:buFontTx/>
              <a:buNone/>
            </a:pPr>
            <a:r>
              <a:rPr lang="en-US" sz="2400" i="1" dirty="0" smtClean="0">
                <a:cs typeface="Times New Roman" pitchFamily="18" charset="0"/>
              </a:rPr>
              <a:t>		</a:t>
            </a:r>
            <a:r>
              <a:rPr lang="en-US" sz="2400" dirty="0" smtClean="0">
                <a:cs typeface="Times New Roman" pitchFamily="18" charset="0"/>
              </a:rPr>
              <a:t>n 		= sample size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		Z</a:t>
            </a:r>
            <a:r>
              <a:rPr lang="en-US" sz="2400" baseline="30000" dirty="0" smtClean="0">
                <a:cs typeface="Times New Roman" pitchFamily="18" charset="0"/>
              </a:rPr>
              <a:t>2</a:t>
            </a:r>
            <a:r>
              <a:rPr lang="en-US" sz="1400" dirty="0" smtClean="0">
                <a:cs typeface="Courier New" pitchFamily="49" charset="0"/>
              </a:rPr>
              <a:t>α</a:t>
            </a:r>
            <a:r>
              <a:rPr lang="en-US" sz="2400" baseline="-36000" dirty="0" smtClean="0">
                <a:cs typeface="Times New Roman" pitchFamily="18" charset="0"/>
              </a:rPr>
              <a:t>		</a:t>
            </a:r>
            <a:r>
              <a:rPr lang="en-US" sz="2400" dirty="0" smtClean="0">
                <a:cs typeface="Times New Roman" pitchFamily="18" charset="0"/>
              </a:rPr>
              <a:t>= confidence interval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		P</a:t>
            </a:r>
            <a:r>
              <a:rPr lang="en-US" sz="2400" baseline="-25000" dirty="0" smtClean="0">
                <a:cs typeface="Times New Roman" pitchFamily="18" charset="0"/>
              </a:rPr>
              <a:t>1</a:t>
            </a:r>
            <a:r>
              <a:rPr lang="en-US" sz="2400" dirty="0" smtClean="0">
                <a:cs typeface="Times New Roman" pitchFamily="18" charset="0"/>
              </a:rPr>
              <a:t>		= estimated proportion (larger)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		P</a:t>
            </a:r>
            <a:r>
              <a:rPr lang="en-US" sz="2400" baseline="-25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		= estimated proportion (smaller)</a:t>
            </a:r>
          </a:p>
          <a:p>
            <a:pPr>
              <a:buNone/>
            </a:pPr>
            <a:r>
              <a:rPr lang="en-US" sz="2400" dirty="0" smtClean="0">
                <a:cs typeface="Times New Roman" pitchFamily="18" charset="0"/>
              </a:rPr>
              <a:t>		d		= </a:t>
            </a:r>
            <a:r>
              <a:rPr lang="en-US" sz="2400" dirty="0" smtClean="0"/>
              <a:t>Clinically meaningful difference</a:t>
            </a:r>
            <a:endParaRPr lang="en-US" sz="2400" dirty="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sample size to be selected from each of two groups of people to estimate a risk difference to be within 3 percentage points of true difference at 95% confidence when anticipated P1 &amp; P2 are 40% &amp; 32% respectively.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53904" t="51392" r="23648" b="10416"/>
          <a:stretch>
            <a:fillRect/>
          </a:stretch>
        </p:blipFill>
        <p:spPr bwMode="auto">
          <a:xfrm>
            <a:off x="5791200" y="43434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Available information:</a:t>
            </a:r>
          </a:p>
          <a:p>
            <a:pPr>
              <a:buNone/>
            </a:pPr>
            <a:r>
              <a:rPr lang="en-US" dirty="0" smtClean="0"/>
              <a:t>	z</a:t>
            </a:r>
            <a:r>
              <a:rPr lang="el-GR" sz="2000" dirty="0" smtClean="0"/>
              <a:t>α</a:t>
            </a:r>
            <a:r>
              <a:rPr lang="en-US" sz="2000" dirty="0" smtClean="0"/>
              <a:t> = 1.96</a:t>
            </a:r>
          </a:p>
          <a:p>
            <a:pPr>
              <a:buNone/>
            </a:pPr>
            <a:r>
              <a:rPr lang="en-US" sz="2000" dirty="0" smtClean="0"/>
              <a:t>	P1 = .40</a:t>
            </a:r>
          </a:p>
          <a:p>
            <a:pPr>
              <a:buNone/>
            </a:pPr>
            <a:r>
              <a:rPr lang="en-US" sz="2000" dirty="0" smtClean="0"/>
              <a:t>	P2 = .32</a:t>
            </a:r>
          </a:p>
          <a:p>
            <a:pPr>
              <a:buNone/>
            </a:pPr>
            <a:r>
              <a:rPr lang="en-US" sz="2000" dirty="0" smtClean="0"/>
              <a:t>	d = 0.03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b="1" dirty="0" smtClean="0"/>
              <a:t>n = (1.96)</a:t>
            </a:r>
            <a:r>
              <a:rPr lang="en-US" b="1" baseline="30000" dirty="0" smtClean="0"/>
              <a:t>2</a:t>
            </a:r>
            <a:r>
              <a:rPr lang="en-US" b="1" dirty="0" smtClean="0"/>
              <a:t>[ .40(1-.40) + .32(1-.32)] / (.03)</a:t>
            </a:r>
            <a:r>
              <a:rPr lang="en-US" b="1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800" b="1" dirty="0" smtClean="0"/>
              <a:t>n = 1953 </a:t>
            </a:r>
            <a:endParaRPr lang="en-US" sz="28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SUMMARY:  </a:t>
            </a:r>
            <a:r>
              <a:rPr lang="en-US" sz="3200" dirty="0" smtClean="0"/>
              <a:t>Steps in Estimating Sample Size </a:t>
            </a:r>
            <a:endParaRPr lang="en-US" sz="3200" i="1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1.  Identify the major study variables.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2.  Determine the types of estimates of study variables, such as means or proportions.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3.  Select the population or subgroups of interest (based on study objectives and design).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4a.  </a:t>
            </a:r>
            <a:r>
              <a:rPr lang="en-US" sz="2800" dirty="0" smtClean="0">
                <a:solidFill>
                  <a:srgbClr val="FF0000"/>
                </a:solidFill>
              </a:rPr>
              <a:t>Indicate what you expect the population value to be.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4b. Estimate the standard deviation of the estimate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SUMMARY:  </a:t>
            </a:r>
            <a:r>
              <a:rPr lang="en-US" sz="3200" dirty="0" smtClean="0"/>
              <a:t>Steps in Estimating Sample Size </a:t>
            </a:r>
            <a:r>
              <a:rPr lang="en-US" sz="3200" dirty="0" smtClean="0"/>
              <a:t>   </a:t>
            </a:r>
            <a:r>
              <a:rPr lang="en-US" sz="3200" i="1" dirty="0" smtClean="0"/>
              <a:t> </a:t>
            </a:r>
            <a:endParaRPr lang="en-US" sz="3200" i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052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5.  Decide on a desired level of confidence in the estimate (confidence interval).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6.  Decide on a tolerable range of error in the estimate (desired precision).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7.  Compute sample size, based on study assumptions.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COMPUTER SOFTWARE USED IN ESTIMATION OF SAMPLE SIZE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3496" t="18520" r="20656" b="12452"/>
          <a:stretch>
            <a:fillRect/>
          </a:stretch>
        </p:blipFill>
        <p:spPr bwMode="auto">
          <a:xfrm>
            <a:off x="381000" y="17526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REFERNCES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200" b="1" dirty="0" err="1" smtClean="0"/>
              <a:t>Lwanga</a:t>
            </a:r>
            <a:r>
              <a:rPr lang="en-US" sz="2200" b="1" dirty="0" smtClean="0"/>
              <a:t> SK, </a:t>
            </a:r>
            <a:r>
              <a:rPr lang="en-US" sz="2200" b="1" dirty="0" err="1" smtClean="0"/>
              <a:t>Lemeshow</a:t>
            </a:r>
            <a:r>
              <a:rPr lang="en-US" sz="2200" b="1" dirty="0" smtClean="0"/>
              <a:t> S. Sample size determination in health studies - A practical manual. 1st ed. Geneva: World Health Organization; 1991.  </a:t>
            </a:r>
          </a:p>
          <a:p>
            <a:pPr lvl="0"/>
            <a:r>
              <a:rPr lang="en-US" sz="2200" b="1" dirty="0" err="1" smtClean="0"/>
              <a:t>Zodpey</a:t>
            </a:r>
            <a:r>
              <a:rPr lang="en-US" sz="2200" b="1" dirty="0" smtClean="0"/>
              <a:t> SP, </a:t>
            </a:r>
            <a:r>
              <a:rPr lang="en-US" sz="2200" b="1" dirty="0" err="1" smtClean="0"/>
              <a:t>Ughade</a:t>
            </a:r>
            <a:r>
              <a:rPr lang="en-US" sz="2200" b="1" dirty="0" smtClean="0"/>
              <a:t> SN. Workshop manual: Workshop on Sample Size Considerations in Medical Research. Nagpur: MCIAPSM; 1999</a:t>
            </a:r>
          </a:p>
          <a:p>
            <a:pPr lvl="0"/>
            <a:r>
              <a:rPr lang="en-US" sz="2200" b="1" dirty="0" err="1" smtClean="0"/>
              <a:t>Rao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Vishweswara</a:t>
            </a:r>
            <a:r>
              <a:rPr lang="en-US" sz="2200" b="1" dirty="0" smtClean="0"/>
              <a:t> K. Biostatistics A manual of statistical methods for use in health , nutrition and anthropology. 2</a:t>
            </a:r>
            <a:r>
              <a:rPr lang="en-US" sz="2200" b="1" baseline="30000" dirty="0" smtClean="0"/>
              <a:t>nd</a:t>
            </a:r>
            <a:r>
              <a:rPr lang="en-US" sz="2200" b="1" dirty="0" smtClean="0"/>
              <a:t> edition. New Delhi: </a:t>
            </a:r>
            <a:r>
              <a:rPr lang="en-US" sz="2200" b="1" dirty="0" err="1" smtClean="0"/>
              <a:t>Jaypee</a:t>
            </a:r>
            <a:r>
              <a:rPr lang="en-US" sz="2200" b="1" dirty="0" smtClean="0"/>
              <a:t> brothers;2007</a:t>
            </a:r>
          </a:p>
          <a:p>
            <a:pPr lvl="0"/>
            <a:r>
              <a:rPr lang="en-US" sz="2400" b="1" i="1" dirty="0" smtClean="0"/>
              <a:t>VK </a:t>
            </a:r>
            <a:r>
              <a:rPr lang="en-US" sz="2400" b="1" i="1" dirty="0" err="1" smtClean="0"/>
              <a:t>Chadha</a:t>
            </a:r>
            <a:r>
              <a:rPr lang="en-US" sz="2400" b="1" i="1" dirty="0" smtClean="0"/>
              <a:t> . </a:t>
            </a:r>
            <a:r>
              <a:rPr lang="en-US" sz="2400" b="1" dirty="0" smtClean="0"/>
              <a:t>Sample size determination in health studies. </a:t>
            </a:r>
            <a:r>
              <a:rPr lang="it-IT" sz="2400" b="1" dirty="0" smtClean="0"/>
              <a:t>NTI Bulletin 2006,42/3&amp;4, 55 - 62</a:t>
            </a:r>
            <a:endParaRPr lang="en-US" sz="2200" b="1" dirty="0" smtClean="0"/>
          </a:p>
          <a:p>
            <a:pPr lvl="0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744" t="11465" r="17791" b="5208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Big a Sample</a:t>
            </a:r>
            <a:br>
              <a:rPr lang="en-US" b="1" dirty="0" smtClean="0"/>
            </a:br>
            <a:r>
              <a:rPr lang="en-US" b="1" dirty="0" smtClean="0"/>
              <a:t>Do You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25000" lnSpcReduction="20000"/>
          </a:bodyPr>
          <a:lstStyle/>
          <a:p>
            <a:r>
              <a:rPr lang="en-US" sz="9600" b="1" dirty="0" smtClean="0"/>
              <a:t>Small sample size (less than the optimum sample size)</a:t>
            </a:r>
          </a:p>
          <a:p>
            <a:pPr>
              <a:buNone/>
            </a:pPr>
            <a:r>
              <a:rPr lang="en-US" sz="9600" b="1" dirty="0" smtClean="0"/>
              <a:t>	 – May fail to detect a clinically important difference,</a:t>
            </a:r>
          </a:p>
          <a:p>
            <a:pPr>
              <a:buNone/>
            </a:pPr>
            <a:r>
              <a:rPr lang="en-US" sz="9600" b="1" dirty="0"/>
              <a:t>	</a:t>
            </a:r>
            <a:r>
              <a:rPr lang="en-US" sz="9600" b="1" dirty="0" smtClean="0"/>
              <a:t> – or </a:t>
            </a:r>
            <a:r>
              <a:rPr lang="en-US" sz="9600" b="1" dirty="0"/>
              <a:t>may estimate those effects or associations too </a:t>
            </a:r>
            <a:r>
              <a:rPr lang="en-US" sz="9600" b="1" dirty="0" smtClean="0"/>
              <a:t>imprecisely,</a:t>
            </a:r>
          </a:p>
          <a:p>
            <a:pPr>
              <a:buNone/>
            </a:pPr>
            <a:r>
              <a:rPr lang="en-US" sz="9600" b="1" dirty="0" smtClean="0"/>
              <a:t>      – Even the most rigorously executed study may fail to answer its research question</a:t>
            </a:r>
          </a:p>
          <a:p>
            <a:endParaRPr lang="en-US" sz="9600" b="1" dirty="0" smtClean="0"/>
          </a:p>
          <a:p>
            <a:r>
              <a:rPr lang="en-US" sz="9600" b="1" dirty="0" smtClean="0"/>
              <a:t>Very large sample size (more than the optimum size):</a:t>
            </a:r>
          </a:p>
          <a:p>
            <a:pPr>
              <a:buNone/>
            </a:pPr>
            <a:r>
              <a:rPr lang="en-US" sz="9600" b="1" dirty="0" smtClean="0"/>
              <a:t>	– Involve extra patients</a:t>
            </a:r>
          </a:p>
          <a:p>
            <a:pPr>
              <a:buNone/>
            </a:pPr>
            <a:r>
              <a:rPr lang="en-US" sz="9600" b="1" dirty="0" smtClean="0"/>
              <a:t>	– Costs more</a:t>
            </a:r>
          </a:p>
          <a:p>
            <a:pPr>
              <a:buNone/>
            </a:pPr>
            <a:r>
              <a:rPr lang="en-US" sz="9600" b="1" dirty="0"/>
              <a:t>	</a:t>
            </a:r>
            <a:r>
              <a:rPr lang="en-US" sz="9600" b="1" dirty="0" smtClean="0"/>
              <a:t> – Difficult </a:t>
            </a:r>
            <a:r>
              <a:rPr lang="en-US" sz="9600" b="1" dirty="0"/>
              <a:t>to maintain high data </a:t>
            </a:r>
            <a:r>
              <a:rPr lang="en-US" sz="9600" b="1" dirty="0" smtClean="0"/>
              <a:t>quality</a:t>
            </a:r>
          </a:p>
          <a:p>
            <a:pPr>
              <a:buNone/>
            </a:pPr>
            <a:endParaRPr lang="en-US" sz="7000" b="1" dirty="0" smtClean="0"/>
          </a:p>
          <a:p>
            <a:pPr>
              <a:buNone/>
            </a:pPr>
            <a:endParaRPr lang="en-US" sz="5100" b="1" dirty="0" smtClean="0"/>
          </a:p>
          <a:p>
            <a:pPr>
              <a:buNone/>
            </a:pPr>
            <a:endParaRPr lang="en-US" sz="5100" b="1" dirty="0" smtClean="0"/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11200" b="1" i="1" dirty="0">
                <a:solidFill>
                  <a:srgbClr val="FF0000"/>
                </a:solidFill>
              </a:rPr>
              <a:t>NOT VERY SMALL AND NOT VERY LARGE</a:t>
            </a:r>
            <a:endParaRPr lang="en-US" sz="112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Practical issues in Determining Sample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Importance of the Research Issue: </a:t>
            </a:r>
            <a:r>
              <a:rPr lang="en-US" dirty="0" smtClean="0"/>
              <a:t>If the results of the survey research are very critical, then the sample size should be increased. As sample size increases, the width of the confidence interval decreases.</a:t>
            </a:r>
          </a:p>
          <a:p>
            <a:r>
              <a:rPr lang="en-US" b="1" dirty="0" smtClean="0"/>
              <a:t>Heterogeneity of the population: </a:t>
            </a:r>
            <a:r>
              <a:rPr lang="en-US" dirty="0" smtClean="0"/>
              <a:t>If there is likely to be wide variations in the results obtained from various respondents, the sample size should be increased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Practical issues in Determining Sample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Funding: </a:t>
            </a:r>
            <a:r>
              <a:rPr lang="en-US" dirty="0" smtClean="0"/>
              <a:t>quite often, budgetary constraints limit the sample size for the study</a:t>
            </a:r>
          </a:p>
          <a:p>
            <a:r>
              <a:rPr lang="en-US" b="1" dirty="0" smtClean="0"/>
              <a:t>Number of sub-groups to analyze: </a:t>
            </a:r>
            <a:r>
              <a:rPr lang="en-US" dirty="0" smtClean="0"/>
              <a:t>If multiple sub-groups in a population are going to be analyzed, the sample size should be increased to ensure that adequate numbers are obtained for each sub-group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sample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The things you need to know:</a:t>
            </a:r>
            <a:endParaRPr lang="en-US" dirty="0" smtClean="0"/>
          </a:p>
          <a:p>
            <a:r>
              <a:rPr lang="en-US" dirty="0" smtClean="0"/>
              <a:t>Random Error:</a:t>
            </a:r>
          </a:p>
          <a:p>
            <a:r>
              <a:rPr lang="en-US" dirty="0" smtClean="0"/>
              <a:t>Systematic Error:</a:t>
            </a:r>
          </a:p>
          <a:p>
            <a:r>
              <a:rPr lang="en-US" dirty="0" smtClean="0"/>
              <a:t>Validity &amp; Precision:</a:t>
            </a:r>
          </a:p>
          <a:p>
            <a:r>
              <a:rPr lang="en-US" dirty="0" smtClean="0"/>
              <a:t>Null Hypothesis:</a:t>
            </a:r>
          </a:p>
          <a:p>
            <a:r>
              <a:rPr lang="en-US" dirty="0" smtClean="0"/>
              <a:t>Alternate Hypothesis:</a:t>
            </a:r>
          </a:p>
          <a:p>
            <a:r>
              <a:rPr lang="en-US" dirty="0" smtClean="0"/>
              <a:t>Hypothesis Testing:</a:t>
            </a:r>
          </a:p>
          <a:p>
            <a:r>
              <a:rPr lang="en-US" dirty="0" smtClean="0"/>
              <a:t>Type I &amp; II Error:</a:t>
            </a:r>
          </a:p>
          <a:p>
            <a:r>
              <a:rPr lang="en-US" dirty="0" smtClean="0"/>
              <a:t>Power:</a:t>
            </a:r>
          </a:p>
          <a:p>
            <a:r>
              <a:rPr lang="en-US" dirty="0" smtClean="0"/>
              <a:t>Effect Size:</a:t>
            </a:r>
          </a:p>
          <a:p>
            <a:r>
              <a:rPr lang="en-US" dirty="0" smtClean="0"/>
              <a:t>Design Effect: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describes the role of chance, </a:t>
            </a:r>
          </a:p>
          <a:p>
            <a:r>
              <a:rPr lang="en-US" dirty="0" smtClean="0"/>
              <a:t> Sources of random error include:</a:t>
            </a:r>
          </a:p>
          <a:p>
            <a:pPr>
              <a:buNone/>
            </a:pPr>
            <a:r>
              <a:rPr lang="en-US" dirty="0" smtClean="0"/>
              <a:t>		- sampling variability, </a:t>
            </a:r>
          </a:p>
          <a:p>
            <a:pPr>
              <a:buNone/>
            </a:pPr>
            <a:r>
              <a:rPr lang="en-US" dirty="0" smtClean="0"/>
              <a:t>		- subject to subject differences &amp; 	</a:t>
            </a:r>
          </a:p>
          <a:p>
            <a:pPr>
              <a:buNone/>
            </a:pPr>
            <a:r>
              <a:rPr lang="en-US" dirty="0" smtClean="0"/>
              <a:t>		- measurement errors. </a:t>
            </a:r>
          </a:p>
          <a:p>
            <a:r>
              <a:rPr lang="en-US" dirty="0" smtClean="0"/>
              <a:t>It can be controlled and reduced to acceptably low levels by:</a:t>
            </a:r>
          </a:p>
          <a:p>
            <a:pPr>
              <a:buNone/>
            </a:pPr>
            <a:r>
              <a:rPr lang="en-US" dirty="0" smtClean="0"/>
              <a:t>		- Averaging, </a:t>
            </a:r>
          </a:p>
          <a:p>
            <a:pPr>
              <a:buNone/>
            </a:pPr>
            <a:r>
              <a:rPr lang="en-US" dirty="0" smtClean="0"/>
              <a:t>		- Increasing the sample size &amp;</a:t>
            </a:r>
          </a:p>
          <a:p>
            <a:pPr>
              <a:buNone/>
            </a:pPr>
            <a:r>
              <a:rPr lang="en-US" dirty="0" smtClean="0"/>
              <a:t>		- Repeating the experiment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1054</TotalTime>
  <Words>1269</Words>
  <Application>Microsoft Office PowerPoint</Application>
  <PresentationFormat>On-screen Show (4:3)</PresentationFormat>
  <Paragraphs>261</Paragraphs>
  <Slides>39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Equation</vt:lpstr>
      <vt:lpstr>SAMPLE SIZE ESTIMATION</vt:lpstr>
      <vt:lpstr>FRAMEWORK</vt:lpstr>
      <vt:lpstr>WHAT IS SAMPLE SIZE? &amp; WHY IT REQUIRED?</vt:lpstr>
      <vt:lpstr>Slide 4</vt:lpstr>
      <vt:lpstr>How Big a Sample Do You Need?</vt:lpstr>
      <vt:lpstr>Practical issues in Determining Sample Sizes</vt:lpstr>
      <vt:lpstr>Practical issues in Determining Sample Sizes</vt:lpstr>
      <vt:lpstr>Determining sample size</vt:lpstr>
      <vt:lpstr>Random error</vt:lpstr>
      <vt:lpstr>Systematic error (Bias)</vt:lpstr>
      <vt:lpstr>Validity and Precision (1)</vt:lpstr>
      <vt:lpstr>Validity and Precision (2)</vt:lpstr>
      <vt:lpstr>Any possibility of errors?</vt:lpstr>
      <vt:lpstr>Summary of possible results of any hypothesis test</vt:lpstr>
      <vt:lpstr>Type I error / α error</vt:lpstr>
      <vt:lpstr>Type II error / β error</vt:lpstr>
      <vt:lpstr>Power of the study: </vt:lpstr>
      <vt:lpstr>Effect size</vt:lpstr>
      <vt:lpstr>Variability of the measurement:   </vt:lpstr>
      <vt:lpstr>Types of Problems in Medical Research</vt:lpstr>
      <vt:lpstr> SAMPLE SIZE  CALCULATION BY DIFFERENT WAYS </vt:lpstr>
      <vt:lpstr>   </vt:lpstr>
      <vt:lpstr>Slide 23</vt:lpstr>
      <vt:lpstr>Descriptive study</vt:lpstr>
      <vt:lpstr>Example </vt:lpstr>
      <vt:lpstr>ANSWER</vt:lpstr>
      <vt:lpstr>B. When mean is the parameter of our study</vt:lpstr>
      <vt:lpstr>Example</vt:lpstr>
      <vt:lpstr>Testing Hypothesis</vt:lpstr>
      <vt:lpstr>When mean is the parameter of our study</vt:lpstr>
      <vt:lpstr>Example: Quantitative</vt:lpstr>
      <vt:lpstr>ANSWER</vt:lpstr>
      <vt:lpstr>When Proportion is the parameter of our study</vt:lpstr>
      <vt:lpstr>EXAMPLE </vt:lpstr>
      <vt:lpstr>ANSWER</vt:lpstr>
      <vt:lpstr>SUMMARY:  Steps in Estimating Sample Size </vt:lpstr>
      <vt:lpstr>SUMMARY:  Steps in Estimating Sample Size     </vt:lpstr>
      <vt:lpstr>COMPUTER SOFTWARE USED IN ESTIMATION OF SAMPLE SIZE</vt:lpstr>
      <vt:lpstr>REFERNCES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52</cp:revision>
  <dcterms:created xsi:type="dcterms:W3CDTF">2010-09-20T03:24:15Z</dcterms:created>
  <dcterms:modified xsi:type="dcterms:W3CDTF">2010-09-22T15:22:42Z</dcterms:modified>
</cp:coreProperties>
</file>